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Roboto" panose="020B0604020202020204" charset="0"/>
      <p:regular r:id="rId15"/>
    </p:embeddedFont>
    <p:embeddedFont>
      <p:font typeface="Roboto Condensed" panose="020B0604020202020204" charset="0"/>
      <p:regular r:id="rId16"/>
    </p:embeddedFont>
    <p:embeddedFont>
      <p:font typeface="Roboto Condensed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2" d="100"/>
          <a:sy n="42" d="100"/>
        </p:scale>
        <p:origin x="780" y="4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1/29/2020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l="5054" t="5429" r="6003" b="5429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2604729" y="1142719"/>
            <a:ext cx="13078543" cy="8001562"/>
            <a:chOff x="0" y="0"/>
            <a:chExt cx="17438057" cy="10668749"/>
          </a:xfrm>
        </p:grpSpPr>
        <p:sp>
          <p:nvSpPr>
            <p:cNvPr id="3" name="TextBox 3"/>
            <p:cNvSpPr txBox="1"/>
            <p:nvPr/>
          </p:nvSpPr>
          <p:spPr>
            <a:xfrm>
              <a:off x="0" y="2557574"/>
              <a:ext cx="17438057" cy="437409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2650"/>
                </a:lnSpc>
              </a:pPr>
              <a:r>
                <a:rPr lang="en-US" sz="11500" spc="1299">
                  <a:solidFill>
                    <a:srgbClr val="F2FAFF"/>
                  </a:solidFill>
                  <a:latin typeface="Roboto Condensed Bold"/>
                </a:rPr>
                <a:t>RÉSOLUTION PAR CSP AVEC AIMA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1175133" y="8500224"/>
              <a:ext cx="15087792" cy="21685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350"/>
                </a:lnSpc>
              </a:pPr>
              <a:r>
                <a:rPr lang="en-US" sz="3000" spc="75">
                  <a:solidFill>
                    <a:srgbClr val="F2FAFF"/>
                  </a:solidFill>
                  <a:latin typeface="Roboto"/>
                </a:rPr>
                <a:t>Presented by </a:t>
              </a:r>
            </a:p>
            <a:p>
              <a:pPr algn="ctr">
                <a:lnSpc>
                  <a:spcPts val="4350"/>
                </a:lnSpc>
              </a:pPr>
              <a:r>
                <a:rPr lang="en-US" sz="3000" spc="75">
                  <a:solidFill>
                    <a:srgbClr val="F2FAFF"/>
                  </a:solidFill>
                  <a:latin typeface="Roboto"/>
                </a:rPr>
                <a:t>Hugues MARIE, Céline WANG, </a:t>
              </a:r>
            </a:p>
            <a:p>
              <a:pPr algn="ctr">
                <a:lnSpc>
                  <a:spcPts val="4350"/>
                </a:lnSpc>
              </a:pPr>
              <a:r>
                <a:rPr lang="en-US" sz="3000" spc="75">
                  <a:solidFill>
                    <a:srgbClr val="F2FAFF"/>
                  </a:solidFill>
                  <a:latin typeface="Roboto"/>
                </a:rPr>
                <a:t>Rosanna TAN, Victor TROUSSARD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1175133" y="-95250"/>
              <a:ext cx="15087792" cy="88688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655"/>
                </a:lnSpc>
              </a:pPr>
              <a:endParaRPr/>
            </a:p>
          </p:txBody>
        </p:sp>
        <p:sp>
          <p:nvSpPr>
            <p:cNvPr id="6" name="AutoShape 6"/>
            <p:cNvSpPr/>
            <p:nvPr/>
          </p:nvSpPr>
          <p:spPr>
            <a:xfrm>
              <a:off x="1509557" y="1416804"/>
              <a:ext cx="14457395" cy="110090"/>
            </a:xfrm>
            <a:prstGeom prst="rect">
              <a:avLst/>
            </a:prstGeom>
            <a:solidFill>
              <a:srgbClr val="F2FAFF"/>
            </a:solidFill>
          </p:spPr>
        </p:sp>
        <p:sp>
          <p:nvSpPr>
            <p:cNvPr id="7" name="AutoShape 7"/>
            <p:cNvSpPr/>
            <p:nvPr/>
          </p:nvSpPr>
          <p:spPr>
            <a:xfrm>
              <a:off x="1509557" y="7752652"/>
              <a:ext cx="14457395" cy="110090"/>
            </a:xfrm>
            <a:prstGeom prst="rect">
              <a:avLst/>
            </a:prstGeom>
            <a:solidFill>
              <a:srgbClr val="F2FAFF"/>
            </a:solidFill>
          </p:spPr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4175" b="41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98636" y="3137492"/>
            <a:ext cx="3892031" cy="4437101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l="18275" r="4707" b="10604"/>
          <a:stretch>
            <a:fillRect/>
          </a:stretch>
        </p:blipFill>
        <p:spPr>
          <a:xfrm>
            <a:off x="5806712" y="3137492"/>
            <a:ext cx="3822724" cy="4437101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798636" y="1895032"/>
            <a:ext cx="6904652" cy="1097913"/>
            <a:chOff x="0" y="0"/>
            <a:chExt cx="3594100" cy="571500"/>
          </a:xfrm>
        </p:grpSpPr>
        <p:sp>
          <p:nvSpPr>
            <p:cNvPr id="5" name="Freeform 5"/>
            <p:cNvSpPr/>
            <p:nvPr/>
          </p:nvSpPr>
          <p:spPr>
            <a:xfrm>
              <a:off x="0" y="255270"/>
              <a:ext cx="3594100" cy="69850"/>
            </a:xfrm>
            <a:custGeom>
              <a:avLst/>
              <a:gdLst/>
              <a:ahLst/>
              <a:cxnLst/>
              <a:rect l="l" t="t" r="r" b="b"/>
              <a:pathLst>
                <a:path w="3594100" h="69850">
                  <a:moveTo>
                    <a:pt x="330327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3594100" y="69850"/>
                  </a:lnTo>
                  <a:lnTo>
                    <a:pt x="3594100" y="0"/>
                  </a:lnTo>
                  <a:close/>
                </a:path>
              </a:pathLst>
            </a:custGeom>
            <a:solidFill>
              <a:srgbClr val="EFF0F2"/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375710" y="9627306"/>
            <a:ext cx="16507453" cy="27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F2FAFF"/>
                </a:solidFill>
                <a:latin typeface="Roboto"/>
              </a:rPr>
              <a:t> | Designed by Hugues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98636" y="707157"/>
            <a:ext cx="14141845" cy="1717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926"/>
              </a:lnSpc>
            </a:pPr>
            <a:r>
              <a:rPr lang="en-US" sz="12550" u="none" spc="715" dirty="0">
                <a:solidFill>
                  <a:srgbClr val="FFFFFF"/>
                </a:solidFill>
                <a:latin typeface="Roboto Condensed Bold"/>
              </a:rPr>
              <a:t>C'EST QUOI AIMA?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569160" y="7838192"/>
            <a:ext cx="4693884" cy="582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41"/>
              </a:lnSpc>
            </a:pPr>
            <a:r>
              <a:rPr lang="en-US" sz="4312" u="none" spc="245" dirty="0">
                <a:solidFill>
                  <a:srgbClr val="FFFFFF"/>
                </a:solidFill>
                <a:latin typeface="Roboto Condensed Bold"/>
              </a:rPr>
              <a:t>STUART RUSSELL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5863862" y="7838192"/>
            <a:ext cx="4693884" cy="5826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41"/>
              </a:lnSpc>
            </a:pPr>
            <a:r>
              <a:rPr lang="en-US" sz="4312" u="none" spc="245" dirty="0">
                <a:solidFill>
                  <a:srgbClr val="FFFFFF"/>
                </a:solidFill>
                <a:latin typeface="Roboto Condensed Bold"/>
              </a:rPr>
              <a:t>PETER NORVIG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500596" y="3040570"/>
            <a:ext cx="7325417" cy="55399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5378"/>
              </a:lnSpc>
            </a:pPr>
            <a:r>
              <a:rPr lang="en-US" sz="5221" u="none" spc="297" dirty="0">
                <a:solidFill>
                  <a:srgbClr val="FFFFFF"/>
                </a:solidFill>
                <a:latin typeface="Roboto Condensed Bold"/>
              </a:rPr>
              <a:t>Le premier </a:t>
            </a:r>
            <a:r>
              <a:rPr lang="en-US" sz="5221" u="none" spc="297" dirty="0" err="1">
                <a:solidFill>
                  <a:srgbClr val="FFFFFF"/>
                </a:solidFill>
                <a:latin typeface="Roboto Condensed Bold"/>
              </a:rPr>
              <a:t>manuel</a:t>
            </a:r>
            <a:r>
              <a:rPr lang="en-US" sz="5221" u="none" spc="297" dirty="0">
                <a:solidFill>
                  <a:srgbClr val="FFFFFF"/>
                </a:solidFill>
                <a:latin typeface="Roboto Condensed Bold"/>
              </a:rPr>
              <a:t> </a:t>
            </a:r>
            <a:r>
              <a:rPr lang="en-US" sz="5221" u="none" spc="297" dirty="0" err="1">
                <a:solidFill>
                  <a:srgbClr val="FFFFFF"/>
                </a:solidFill>
                <a:latin typeface="Roboto Condensed Bold"/>
              </a:rPr>
              <a:t>en</a:t>
            </a:r>
            <a:r>
              <a:rPr lang="en-US" sz="5221" u="none" spc="297" dirty="0">
                <a:solidFill>
                  <a:srgbClr val="FFFFFF"/>
                </a:solidFill>
                <a:latin typeface="Roboto Condensed Bold"/>
              </a:rPr>
              <a:t> intelligence </a:t>
            </a:r>
            <a:r>
              <a:rPr lang="en-US" sz="5221" u="none" spc="297" dirty="0" err="1">
                <a:solidFill>
                  <a:srgbClr val="FFFFFF"/>
                </a:solidFill>
                <a:latin typeface="Roboto Condensed Bold"/>
              </a:rPr>
              <a:t>artificielle</a:t>
            </a:r>
            <a:r>
              <a:rPr lang="en-US" sz="5221" u="none" spc="297" dirty="0">
                <a:solidFill>
                  <a:srgbClr val="FFFFFF"/>
                </a:solidFill>
                <a:latin typeface="Roboto Condensed Bold"/>
              </a:rPr>
              <a:t> </a:t>
            </a:r>
          </a:p>
          <a:p>
            <a:pPr marL="0" lvl="0" indent="0">
              <a:lnSpc>
                <a:spcPts val="5378"/>
              </a:lnSpc>
              <a:buFont typeface="Arial"/>
              <a:buChar char="•"/>
            </a:pPr>
            <a:endParaRPr lang="en-US" sz="5221" u="none" spc="297" dirty="0">
              <a:solidFill>
                <a:srgbClr val="FFFFFF"/>
              </a:solidFill>
              <a:latin typeface="Roboto Condensed Bold"/>
            </a:endParaRPr>
          </a:p>
          <a:p>
            <a:pPr marL="0" lvl="0" indent="0">
              <a:lnSpc>
                <a:spcPts val="5378"/>
              </a:lnSpc>
            </a:pPr>
            <a:r>
              <a:rPr lang="en-US" sz="5221" u="none" spc="297" dirty="0">
                <a:solidFill>
                  <a:srgbClr val="FFFFFF"/>
                </a:solidFill>
                <a:latin typeface="Roboto Condensed Bold"/>
              </a:rPr>
              <a:t>Objectif: </a:t>
            </a:r>
          </a:p>
          <a:p>
            <a:pPr marL="0" lvl="0" indent="0">
              <a:lnSpc>
                <a:spcPts val="5378"/>
              </a:lnSpc>
              <a:buFont typeface="Arial"/>
              <a:buChar char="•"/>
            </a:pPr>
            <a:endParaRPr lang="en-US" sz="5221" u="none" spc="297" dirty="0">
              <a:solidFill>
                <a:srgbClr val="FFFFFF"/>
              </a:solidFill>
              <a:latin typeface="Roboto Condensed Bold"/>
            </a:endParaRPr>
          </a:p>
          <a:p>
            <a:pPr marL="0" lvl="0" indent="0">
              <a:lnSpc>
                <a:spcPts val="5378"/>
              </a:lnSpc>
            </a:pPr>
            <a:r>
              <a:rPr lang="en-US" sz="5221" u="none" spc="297" dirty="0" err="1">
                <a:solidFill>
                  <a:srgbClr val="FFFFFF"/>
                </a:solidFill>
                <a:latin typeface="Roboto Condensed Bold"/>
              </a:rPr>
              <a:t>Résoudre</a:t>
            </a:r>
            <a:r>
              <a:rPr lang="en-US" sz="5221" u="none" spc="297" dirty="0">
                <a:solidFill>
                  <a:srgbClr val="FFFFFF"/>
                </a:solidFill>
                <a:latin typeface="Roboto Condensed Bold"/>
              </a:rPr>
              <a:t> les </a:t>
            </a:r>
            <a:r>
              <a:rPr lang="en-US" sz="5221" u="none" spc="297" dirty="0" err="1">
                <a:solidFill>
                  <a:srgbClr val="FFFFFF"/>
                </a:solidFill>
                <a:latin typeface="Roboto Condensed Bold"/>
              </a:rPr>
              <a:t>problèmes</a:t>
            </a:r>
            <a:r>
              <a:rPr lang="en-US" sz="5221" u="none" spc="297" dirty="0">
                <a:solidFill>
                  <a:srgbClr val="FFFFFF"/>
                </a:solidFill>
                <a:latin typeface="Roboto Condensed Bold"/>
              </a:rPr>
              <a:t> de satisfaction des </a:t>
            </a:r>
            <a:r>
              <a:rPr lang="en-US" sz="5221" u="none" spc="297" dirty="0" err="1">
                <a:solidFill>
                  <a:srgbClr val="FFFFFF"/>
                </a:solidFill>
                <a:latin typeface="Roboto Condensed Bold"/>
              </a:rPr>
              <a:t>contraintes</a:t>
            </a:r>
            <a:r>
              <a:rPr lang="en-US" sz="5221" u="none" spc="297" dirty="0">
                <a:solidFill>
                  <a:srgbClr val="FFFFFF"/>
                </a:solidFill>
                <a:latin typeface="Roboto Condensed Bold"/>
              </a:rPr>
              <a:t> 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548221" y="5394142"/>
            <a:ext cx="1823096" cy="993829"/>
            <a:chOff x="0" y="0"/>
            <a:chExt cx="1048370" cy="571500"/>
          </a:xfrm>
        </p:grpSpPr>
        <p:sp>
          <p:nvSpPr>
            <p:cNvPr id="12" name="Freeform 12"/>
            <p:cNvSpPr/>
            <p:nvPr/>
          </p:nvSpPr>
          <p:spPr>
            <a:xfrm>
              <a:off x="0" y="255270"/>
              <a:ext cx="1048370" cy="69850"/>
            </a:xfrm>
            <a:custGeom>
              <a:avLst/>
              <a:gdLst/>
              <a:ahLst/>
              <a:cxnLst/>
              <a:rect l="l" t="t" r="r" b="b"/>
              <a:pathLst>
                <a:path w="1048370" h="69850">
                  <a:moveTo>
                    <a:pt x="757540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048370" y="69850"/>
                  </a:lnTo>
                  <a:lnTo>
                    <a:pt x="1048370" y="0"/>
                  </a:lnTo>
                  <a:close/>
                </a:path>
              </a:pathLst>
            </a:custGeom>
            <a:solidFill>
              <a:srgbClr val="EFF0F2"/>
            </a:solidFill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3733800" y="7696200"/>
            <a:ext cx="10820400" cy="114300"/>
          </a:xfrm>
          <a:prstGeom prst="rect">
            <a:avLst/>
          </a:prstGeom>
          <a:solidFill>
            <a:srgbClr val="43C3DD"/>
          </a:solidFill>
        </p:spPr>
      </p:sp>
      <p:sp>
        <p:nvSpPr>
          <p:cNvPr id="3" name="TextBox 3"/>
          <p:cNvSpPr txBox="1"/>
          <p:nvPr/>
        </p:nvSpPr>
        <p:spPr>
          <a:xfrm>
            <a:off x="2400220" y="3587642"/>
            <a:ext cx="13487560" cy="30736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035"/>
              </a:lnSpc>
            </a:pPr>
            <a:r>
              <a:rPr lang="en-US" sz="4828" spc="507">
                <a:solidFill>
                  <a:srgbClr val="244357"/>
                </a:solidFill>
                <a:latin typeface="Roboto Condensed Bold"/>
              </a:rPr>
              <a:t>IMPLÉMENTER LES ALGORITHMES DE RÉSOLUTION PAR CONTRAINTES POUR RÉSOUDRE CERTAINS PROBLÈMES COMBINATOIRES DE GRANDES TAILLES.</a:t>
            </a:r>
          </a:p>
        </p:txBody>
      </p:sp>
      <p:sp>
        <p:nvSpPr>
          <p:cNvPr id="4" name="AutoShape 4"/>
          <p:cNvSpPr/>
          <p:nvPr/>
        </p:nvSpPr>
        <p:spPr>
          <a:xfrm>
            <a:off x="3733800" y="2466975"/>
            <a:ext cx="10820400" cy="114300"/>
          </a:xfrm>
          <a:prstGeom prst="rect">
            <a:avLst/>
          </a:prstGeom>
          <a:solidFill>
            <a:srgbClr val="43C3DD"/>
          </a:solid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4175" b="41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98636" y="1895032"/>
            <a:ext cx="2904152" cy="1097913"/>
            <a:chOff x="0" y="0"/>
            <a:chExt cx="1511707" cy="571500"/>
          </a:xfrm>
        </p:grpSpPr>
        <p:sp>
          <p:nvSpPr>
            <p:cNvPr id="3" name="Freeform 3"/>
            <p:cNvSpPr/>
            <p:nvPr/>
          </p:nvSpPr>
          <p:spPr>
            <a:xfrm>
              <a:off x="0" y="255270"/>
              <a:ext cx="1511707" cy="69850"/>
            </a:xfrm>
            <a:custGeom>
              <a:avLst/>
              <a:gdLst/>
              <a:ahLst/>
              <a:cxnLst/>
              <a:rect l="l" t="t" r="r" b="b"/>
              <a:pathLst>
                <a:path w="1511707" h="69850">
                  <a:moveTo>
                    <a:pt x="122087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511707" y="69850"/>
                  </a:lnTo>
                  <a:lnTo>
                    <a:pt x="1511707" y="0"/>
                  </a:lnTo>
                  <a:close/>
                </a:path>
              </a:pathLst>
            </a:custGeom>
            <a:solidFill>
              <a:srgbClr val="EFF0F2"/>
            </a:solidFill>
          </p:spPr>
        </p:sp>
      </p:grpSp>
      <p:sp>
        <p:nvSpPr>
          <p:cNvPr id="4" name="TextBox 4"/>
          <p:cNvSpPr txBox="1"/>
          <p:nvPr/>
        </p:nvSpPr>
        <p:spPr>
          <a:xfrm>
            <a:off x="1375710" y="9627306"/>
            <a:ext cx="16507453" cy="27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F2FAFF"/>
                </a:solidFill>
                <a:latin typeface="Roboto"/>
              </a:rPr>
              <a:t> | Designed by Hugues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98636" y="707157"/>
            <a:ext cx="14141845" cy="1717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2926"/>
              </a:lnSpc>
            </a:pPr>
            <a:r>
              <a:rPr lang="en-US" sz="12550" u="none" spc="715" dirty="0">
                <a:solidFill>
                  <a:srgbClr val="FFFFFF"/>
                </a:solidFill>
                <a:latin typeface="Roboto Condensed Bold"/>
              </a:rPr>
              <a:t>LES CSP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8848" y="3392995"/>
            <a:ext cx="16450303" cy="50717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080"/>
              </a:lnSpc>
            </a:pPr>
            <a:r>
              <a:rPr lang="en-US" sz="7200" u="none" spc="237" dirty="0">
                <a:solidFill>
                  <a:srgbClr val="FFFFFF"/>
                </a:solidFill>
                <a:latin typeface="Roboto Condensed"/>
              </a:rPr>
              <a:t>CSP </a:t>
            </a:r>
            <a:r>
              <a:rPr lang="en-US" sz="7200" u="none" spc="237" dirty="0" err="1">
                <a:solidFill>
                  <a:srgbClr val="FFFFFF"/>
                </a:solidFill>
                <a:latin typeface="Roboto Condensed"/>
              </a:rPr>
              <a:t>est</a:t>
            </a:r>
            <a:r>
              <a:rPr lang="en-US" sz="7200" u="none" spc="237" dirty="0">
                <a:solidFill>
                  <a:srgbClr val="FFFFFF"/>
                </a:solidFill>
                <a:latin typeface="Roboto Condensed"/>
              </a:rPr>
              <a:t> </a:t>
            </a:r>
            <a:r>
              <a:rPr lang="en-US" sz="7200" u="none" spc="237" dirty="0" err="1">
                <a:solidFill>
                  <a:srgbClr val="FFFFFF"/>
                </a:solidFill>
                <a:latin typeface="Roboto Condensed"/>
              </a:rPr>
              <a:t>l’abréviation</a:t>
            </a:r>
            <a:r>
              <a:rPr lang="en-US" sz="7200" u="none" spc="237" dirty="0">
                <a:solidFill>
                  <a:srgbClr val="FFFFFF"/>
                </a:solidFill>
                <a:latin typeface="Roboto Condensed"/>
              </a:rPr>
              <a:t> de "</a:t>
            </a:r>
            <a:r>
              <a:rPr lang="en-US" sz="7200" u="none" spc="237" dirty="0">
                <a:solidFill>
                  <a:srgbClr val="FFFFFF"/>
                </a:solidFill>
                <a:latin typeface="Roboto Condensed Bold"/>
              </a:rPr>
              <a:t>Constraint Satisfaction Problem"</a:t>
            </a:r>
            <a:r>
              <a:rPr lang="en-US" sz="7200" u="none" spc="237" dirty="0">
                <a:solidFill>
                  <a:srgbClr val="FFFFFF"/>
                </a:solidFill>
                <a:latin typeface="Roboto Condensed"/>
              </a:rPr>
              <a:t> qui se </a:t>
            </a:r>
            <a:r>
              <a:rPr lang="en-US" sz="7200" u="none" spc="237" dirty="0" err="1">
                <a:solidFill>
                  <a:srgbClr val="FFFFFF"/>
                </a:solidFill>
                <a:latin typeface="Roboto Condensed"/>
              </a:rPr>
              <a:t>traduit</a:t>
            </a:r>
            <a:r>
              <a:rPr lang="en-US" sz="7200" u="none" spc="237" dirty="0">
                <a:solidFill>
                  <a:srgbClr val="FFFFFF"/>
                </a:solidFill>
                <a:latin typeface="Roboto Condensed"/>
              </a:rPr>
              <a:t> </a:t>
            </a:r>
            <a:r>
              <a:rPr lang="en-US" sz="7200" u="none" spc="237" dirty="0" err="1">
                <a:solidFill>
                  <a:srgbClr val="FFFFFF"/>
                </a:solidFill>
                <a:latin typeface="Roboto Condensed"/>
              </a:rPr>
              <a:t>en</a:t>
            </a:r>
            <a:r>
              <a:rPr lang="en-US" sz="7200" u="none" spc="237" dirty="0">
                <a:solidFill>
                  <a:srgbClr val="FFFFFF"/>
                </a:solidFill>
                <a:latin typeface="Roboto Condensed"/>
              </a:rPr>
              <a:t> </a:t>
            </a:r>
            <a:r>
              <a:rPr lang="en-US" sz="7200" u="none" spc="237" dirty="0" err="1">
                <a:solidFill>
                  <a:srgbClr val="FFFFFF"/>
                </a:solidFill>
                <a:latin typeface="Roboto Condensed"/>
              </a:rPr>
              <a:t>français</a:t>
            </a:r>
            <a:r>
              <a:rPr lang="en-US" sz="7200" u="none" spc="237" dirty="0">
                <a:solidFill>
                  <a:srgbClr val="FFFFFF"/>
                </a:solidFill>
                <a:latin typeface="Roboto Condensed"/>
              </a:rPr>
              <a:t> par les "</a:t>
            </a:r>
            <a:r>
              <a:rPr lang="en-US" sz="7200" u="none" spc="237" dirty="0" err="1">
                <a:solidFill>
                  <a:srgbClr val="FFFFFF"/>
                </a:solidFill>
                <a:latin typeface="Roboto Condensed Bold"/>
              </a:rPr>
              <a:t>problème</a:t>
            </a:r>
            <a:r>
              <a:rPr lang="en-US" sz="7200" u="none" spc="237" dirty="0">
                <a:solidFill>
                  <a:srgbClr val="FFFFFF"/>
                </a:solidFill>
                <a:latin typeface="Roboto Condensed Bold"/>
              </a:rPr>
              <a:t> de satisfaction de </a:t>
            </a:r>
            <a:r>
              <a:rPr lang="en-US" sz="7200" u="none" spc="237" dirty="0" err="1">
                <a:solidFill>
                  <a:srgbClr val="FFFFFF"/>
                </a:solidFill>
                <a:latin typeface="Roboto Condensed Bold"/>
              </a:rPr>
              <a:t>contraintes</a:t>
            </a:r>
            <a:r>
              <a:rPr lang="en-US" sz="7200" u="none" spc="237" dirty="0">
                <a:solidFill>
                  <a:srgbClr val="FFFFFF"/>
                </a:solidFill>
                <a:latin typeface="Roboto Condensed Bold"/>
              </a:rPr>
              <a:t>"</a:t>
            </a:r>
            <a:r>
              <a:rPr lang="en-US" sz="7200" u="none" spc="237" dirty="0">
                <a:solidFill>
                  <a:srgbClr val="FFFFFF"/>
                </a:solidFill>
                <a:latin typeface="Roboto Condensed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15635" y="2693341"/>
            <a:ext cx="15656731" cy="48622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035"/>
              </a:lnSpc>
            </a:pPr>
            <a:r>
              <a:rPr lang="en-US" sz="4828" spc="507">
                <a:solidFill>
                  <a:srgbClr val="244357"/>
                </a:solidFill>
                <a:latin typeface="Roboto Condensed Bold"/>
              </a:rPr>
              <a:t>Formellement les CSP s’expriment selon trois variables dans un triplet &lt;X, D, C&gt; où:</a:t>
            </a:r>
          </a:p>
          <a:p>
            <a:pPr>
              <a:lnSpc>
                <a:spcPts val="6035"/>
              </a:lnSpc>
            </a:pPr>
            <a:endParaRPr lang="en-US" sz="4828" spc="507">
              <a:solidFill>
                <a:srgbClr val="244357"/>
              </a:solidFill>
              <a:latin typeface="Roboto Condensed Bold"/>
            </a:endParaRPr>
          </a:p>
          <a:p>
            <a:pPr marL="797206" lvl="1" indent="-398603">
              <a:lnSpc>
                <a:spcPts val="6760"/>
              </a:lnSpc>
              <a:buFont typeface="Arial"/>
              <a:buChar char="•"/>
            </a:pPr>
            <a:r>
              <a:rPr lang="en-US" sz="4828" spc="507">
                <a:solidFill>
                  <a:srgbClr val="244357"/>
                </a:solidFill>
                <a:latin typeface="Roboto Condensed Bold"/>
              </a:rPr>
              <a:t>X est un ensemble n de variables.</a:t>
            </a:r>
          </a:p>
          <a:p>
            <a:pPr marL="797206" lvl="1" indent="-398603">
              <a:lnSpc>
                <a:spcPts val="6760"/>
              </a:lnSpc>
              <a:buFont typeface="Arial"/>
              <a:buChar char="•"/>
            </a:pPr>
            <a:r>
              <a:rPr lang="en-US" sz="4828" spc="507">
                <a:solidFill>
                  <a:srgbClr val="244357"/>
                </a:solidFill>
                <a:latin typeface="Roboto Condensed Bold"/>
              </a:rPr>
              <a:t>D est un ensemble de n domaines de valeurs.</a:t>
            </a:r>
          </a:p>
          <a:p>
            <a:pPr marL="797206" lvl="1" indent="-398603">
              <a:lnSpc>
                <a:spcPts val="6760"/>
              </a:lnSpc>
              <a:buFont typeface="Arial"/>
              <a:buChar char="•"/>
            </a:pPr>
            <a:r>
              <a:rPr lang="en-US" sz="4828" spc="507">
                <a:solidFill>
                  <a:srgbClr val="244357"/>
                </a:solidFill>
                <a:latin typeface="Roboto Condensed Bold"/>
              </a:rPr>
              <a:t>C est un ensemble de contrainte.</a:t>
            </a:r>
          </a:p>
        </p:txBody>
      </p:sp>
      <p:sp>
        <p:nvSpPr>
          <p:cNvPr id="3" name="AutoShape 3"/>
          <p:cNvSpPr/>
          <p:nvPr/>
        </p:nvSpPr>
        <p:spPr>
          <a:xfrm>
            <a:off x="2644180" y="1686024"/>
            <a:ext cx="13525500" cy="81893"/>
          </a:xfrm>
          <a:prstGeom prst="rect">
            <a:avLst/>
          </a:prstGeom>
          <a:solidFill>
            <a:srgbClr val="43C3DD"/>
          </a:solidFill>
        </p:spPr>
      </p:sp>
      <p:sp>
        <p:nvSpPr>
          <p:cNvPr id="4" name="AutoShape 4"/>
          <p:cNvSpPr/>
          <p:nvPr/>
        </p:nvSpPr>
        <p:spPr>
          <a:xfrm>
            <a:off x="2381250" y="8519083"/>
            <a:ext cx="13525500" cy="81893"/>
          </a:xfrm>
          <a:prstGeom prst="rect">
            <a:avLst/>
          </a:prstGeom>
          <a:solidFill>
            <a:srgbClr val="43C3DD"/>
          </a:solid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4175" b="41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375710" y="9627306"/>
            <a:ext cx="16507453" cy="27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F2FAFF"/>
                </a:solidFill>
                <a:latin typeface="Roboto"/>
              </a:rPr>
              <a:t>| Designed by Hugues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161493" y="2674100"/>
            <a:ext cx="13965014" cy="37774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4570"/>
              </a:lnSpc>
            </a:pPr>
            <a:r>
              <a:rPr lang="en-US" sz="14146" u="none" spc="806" dirty="0">
                <a:solidFill>
                  <a:srgbClr val="FFFFFF"/>
                </a:solidFill>
                <a:latin typeface="Roboto Condensed Bold"/>
              </a:rPr>
              <a:t>APPLICATION AU SUDOKU </a:t>
            </a:r>
          </a:p>
        </p:txBody>
      </p:sp>
      <p:grpSp>
        <p:nvGrpSpPr>
          <p:cNvPr id="4" name="Group 4"/>
          <p:cNvGrpSpPr/>
          <p:nvPr/>
        </p:nvGrpSpPr>
        <p:grpSpPr>
          <a:xfrm>
            <a:off x="5948133" y="5728537"/>
            <a:ext cx="6391735" cy="2416391"/>
            <a:chOff x="0" y="0"/>
            <a:chExt cx="1511707" cy="571500"/>
          </a:xfrm>
        </p:grpSpPr>
        <p:sp>
          <p:nvSpPr>
            <p:cNvPr id="5" name="Freeform 5"/>
            <p:cNvSpPr/>
            <p:nvPr/>
          </p:nvSpPr>
          <p:spPr>
            <a:xfrm>
              <a:off x="0" y="255270"/>
              <a:ext cx="1511707" cy="69850"/>
            </a:xfrm>
            <a:custGeom>
              <a:avLst/>
              <a:gdLst/>
              <a:ahLst/>
              <a:cxnLst/>
              <a:rect l="l" t="t" r="r" b="b"/>
              <a:pathLst>
                <a:path w="1511707" h="69850">
                  <a:moveTo>
                    <a:pt x="1220877" y="0"/>
                  </a:moveTo>
                  <a:lnTo>
                    <a:pt x="0" y="0"/>
                  </a:lnTo>
                  <a:lnTo>
                    <a:pt x="0" y="69850"/>
                  </a:lnTo>
                  <a:lnTo>
                    <a:pt x="1511707" y="69850"/>
                  </a:lnTo>
                  <a:lnTo>
                    <a:pt x="1511707" y="0"/>
                  </a:lnTo>
                  <a:close/>
                </a:path>
              </a:pathLst>
            </a:custGeom>
            <a:solidFill>
              <a:srgbClr val="EFF0F2"/>
            </a:solidFill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A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644180" y="1446598"/>
            <a:ext cx="13525500" cy="73080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816"/>
              </a:lnSpc>
            </a:pPr>
            <a:r>
              <a:rPr lang="en-US" sz="4154" spc="436">
                <a:solidFill>
                  <a:srgbClr val="244357"/>
                </a:solidFill>
                <a:latin typeface="Roboto Condensed Bold"/>
              </a:rPr>
              <a:t>Dans la théorie le triplet du Sudoku est défini comme suit :</a:t>
            </a:r>
          </a:p>
          <a:p>
            <a:pPr>
              <a:lnSpc>
                <a:spcPts val="5816"/>
              </a:lnSpc>
            </a:pPr>
            <a:endParaRPr lang="en-US" sz="4154" spc="436">
              <a:solidFill>
                <a:srgbClr val="244357"/>
              </a:solidFill>
              <a:latin typeface="Roboto Condensed Bold"/>
            </a:endParaRPr>
          </a:p>
          <a:p>
            <a:pPr marL="685889" lvl="1" indent="-342945">
              <a:lnSpc>
                <a:spcPts val="5816"/>
              </a:lnSpc>
              <a:buFont typeface="Arial"/>
              <a:buChar char="•"/>
            </a:pPr>
            <a:r>
              <a:rPr lang="en-US" sz="4154" spc="436">
                <a:solidFill>
                  <a:srgbClr val="244357"/>
                </a:solidFill>
                <a:latin typeface="Roboto Condensed Bold"/>
              </a:rPr>
              <a:t> X est l’ensemble des cases de la grille.</a:t>
            </a:r>
          </a:p>
          <a:p>
            <a:pPr marL="685889" lvl="1" indent="-342945">
              <a:lnSpc>
                <a:spcPts val="5816"/>
              </a:lnSpc>
              <a:buFont typeface="Arial"/>
              <a:buChar char="•"/>
            </a:pPr>
            <a:r>
              <a:rPr lang="en-US" sz="4154" spc="436">
                <a:solidFill>
                  <a:srgbClr val="244357"/>
                </a:solidFill>
                <a:latin typeface="Roboto Condensed Bold"/>
              </a:rPr>
              <a:t>D est l’ensemble des valeurs que peut prendre une variable.</a:t>
            </a:r>
          </a:p>
          <a:p>
            <a:pPr marL="685889" lvl="1" indent="-342945">
              <a:lnSpc>
                <a:spcPts val="5816"/>
              </a:lnSpc>
              <a:buFont typeface="Arial"/>
              <a:buChar char="•"/>
            </a:pPr>
            <a:r>
              <a:rPr lang="en-US" sz="4154" spc="436">
                <a:solidFill>
                  <a:srgbClr val="244357"/>
                </a:solidFill>
                <a:latin typeface="Roboto Condensed Bold"/>
              </a:rPr>
              <a:t>C est l’ensemble des contraintes défini dans le Sudoku donc</a:t>
            </a:r>
            <a:r>
              <a:rPr lang="en-US" sz="4154" spc="436">
                <a:solidFill>
                  <a:srgbClr val="43C3DD"/>
                </a:solidFill>
                <a:latin typeface="Roboto Condensed Bold"/>
              </a:rPr>
              <a:t> on cherche que toute les variables de la même ligne, de la même colonne et du même carré soit différent.</a:t>
            </a:r>
          </a:p>
        </p:txBody>
      </p:sp>
      <p:sp>
        <p:nvSpPr>
          <p:cNvPr id="3" name="AutoShape 3"/>
          <p:cNvSpPr/>
          <p:nvPr/>
        </p:nvSpPr>
        <p:spPr>
          <a:xfrm>
            <a:off x="2644180" y="601439"/>
            <a:ext cx="13525500" cy="81893"/>
          </a:xfrm>
          <a:prstGeom prst="rect">
            <a:avLst/>
          </a:prstGeom>
          <a:solidFill>
            <a:srgbClr val="43C3DD"/>
          </a:solidFill>
        </p:spPr>
      </p:sp>
      <p:sp>
        <p:nvSpPr>
          <p:cNvPr id="4" name="AutoShape 4"/>
          <p:cNvSpPr/>
          <p:nvPr/>
        </p:nvSpPr>
        <p:spPr>
          <a:xfrm>
            <a:off x="2644180" y="9480283"/>
            <a:ext cx="13525500" cy="81893"/>
          </a:xfrm>
          <a:prstGeom prst="rect">
            <a:avLst/>
          </a:prstGeom>
          <a:solidFill>
            <a:srgbClr val="43C3DD"/>
          </a:solid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rcRect t="4175" b="417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4307724" y="619590"/>
            <a:ext cx="9672551" cy="904782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C3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71450" y="-142875"/>
            <a:ext cx="18630900" cy="10572750"/>
            <a:chOff x="0" y="0"/>
            <a:chExt cx="24841200" cy="14097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>
              <a:alphaModFix amt="15000"/>
            </a:blip>
            <a:srcRect l="20648" r="20648"/>
            <a:stretch>
              <a:fillRect/>
            </a:stretch>
          </p:blipFill>
          <p:spPr>
            <a:xfrm>
              <a:off x="0" y="0"/>
              <a:ext cx="12420600" cy="14097000"/>
            </a:xfrm>
            <a:prstGeom prst="rect">
              <a:avLst/>
            </a:prstGeom>
          </p:spPr>
        </p:pic>
        <p:pic>
          <p:nvPicPr>
            <p:cNvPr id="4" name="Picture 4"/>
            <p:cNvPicPr>
              <a:picLocks noChangeAspect="1"/>
            </p:cNvPicPr>
            <p:nvPr/>
          </p:nvPicPr>
          <p:blipFill>
            <a:blip r:embed="rId3">
              <a:alphaModFix amt="15000"/>
            </a:blip>
            <a:srcRect l="18776" r="18776"/>
            <a:stretch>
              <a:fillRect/>
            </a:stretch>
          </p:blipFill>
          <p:spPr>
            <a:xfrm>
              <a:off x="12420600" y="0"/>
              <a:ext cx="12420600" cy="14097000"/>
            </a:xfrm>
            <a:prstGeom prst="rect">
              <a:avLst/>
            </a:prstGeom>
          </p:spPr>
        </p:pic>
      </p:grpSp>
      <p:sp>
        <p:nvSpPr>
          <p:cNvPr id="5" name="AutoShape 5"/>
          <p:cNvSpPr/>
          <p:nvPr/>
        </p:nvSpPr>
        <p:spPr>
          <a:xfrm>
            <a:off x="3537225" y="2640591"/>
            <a:ext cx="11213551" cy="5005818"/>
          </a:xfrm>
          <a:prstGeom prst="rect">
            <a:avLst/>
          </a:prstGeom>
          <a:solidFill>
            <a:srgbClr val="F2FAFF"/>
          </a:solidFill>
        </p:spPr>
      </p:sp>
      <p:sp>
        <p:nvSpPr>
          <p:cNvPr id="6" name="TextBox 6"/>
          <p:cNvSpPr txBox="1"/>
          <p:nvPr/>
        </p:nvSpPr>
        <p:spPr>
          <a:xfrm>
            <a:off x="5305999" y="4405551"/>
            <a:ext cx="7676002" cy="14473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718"/>
              </a:lnSpc>
            </a:pPr>
            <a:r>
              <a:rPr lang="en-US" sz="4600" spc="114">
                <a:solidFill>
                  <a:srgbClr val="244357"/>
                </a:solidFill>
                <a:latin typeface="Roboto Condensed Bold"/>
              </a:rPr>
              <a:t>M</a:t>
            </a:r>
            <a:r>
              <a:rPr lang="en-US" sz="4575" spc="114">
                <a:solidFill>
                  <a:srgbClr val="244357"/>
                </a:solidFill>
                <a:latin typeface="Roboto Condensed Bold"/>
              </a:rPr>
              <a:t>ERCI DE VOTRE</a:t>
            </a:r>
          </a:p>
          <a:p>
            <a:pPr algn="ctr">
              <a:lnSpc>
                <a:spcPts val="5718"/>
              </a:lnSpc>
            </a:pPr>
            <a:r>
              <a:rPr lang="en-US" sz="4575" spc="114">
                <a:solidFill>
                  <a:srgbClr val="244357"/>
                </a:solidFill>
                <a:latin typeface="Roboto Condensed Bold"/>
              </a:rPr>
              <a:t>ATTENTION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8500410" y="9627306"/>
            <a:ext cx="9382753" cy="273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175"/>
              </a:lnSpc>
            </a:pPr>
            <a:r>
              <a:rPr lang="en-US" sz="1500" spc="157">
                <a:solidFill>
                  <a:srgbClr val="F2FAFF"/>
                </a:solidFill>
                <a:latin typeface="Roboto"/>
              </a:rPr>
              <a:t>| Designed by Hugues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216</Words>
  <Application>Microsoft Office PowerPoint</Application>
  <PresentationFormat>Personnalisé</PresentationFormat>
  <Paragraphs>32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5" baseType="lpstr">
      <vt:lpstr>Roboto Condensed Bold</vt:lpstr>
      <vt:lpstr>Roboto Condensed</vt:lpstr>
      <vt:lpstr>Arial</vt:lpstr>
      <vt:lpstr>Roboto</vt:lpstr>
      <vt:lpstr>Calibri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Résolution par CSP avec AIMA</dc:title>
  <cp:lastModifiedBy>hugues marie</cp:lastModifiedBy>
  <cp:revision>2</cp:revision>
  <dcterms:created xsi:type="dcterms:W3CDTF">2006-08-16T00:00:00Z</dcterms:created>
  <dcterms:modified xsi:type="dcterms:W3CDTF">2020-01-29T22:09:31Z</dcterms:modified>
  <dc:identifier>DADyVZwT73c</dc:identifier>
</cp:coreProperties>
</file>

<file path=docProps/thumbnail.jpeg>
</file>